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2" userDrawn="1">
          <p15:clr>
            <a:srgbClr val="A4A3A4"/>
          </p15:clr>
        </p15:guide>
        <p15:guide id="2" pos="37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F1F1F"/>
    <a:srgbClr val="666666"/>
    <a:srgbClr val="787878"/>
    <a:srgbClr val="3D3D3D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7C4CBC-74C4-12C9-2C4C-D6024D59047F}" v="2" dt="2023-07-13T01:04:14.727"/>
    <p1510:client id="{63926854-E34C-1F52-BF4D-6ACC4D64A306}" v="24" dt="2023-07-13T00:59:22.180"/>
    <p1510:client id="{C12974C3-D312-BB1F-CDD2-6556B67FFE3A}" v="1" dt="2023-07-13T03:23:42.8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202"/>
        <p:guide pos="3773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ENG XIANQING" userId="S::t0929877@u.nus.edu::5d5db550-b7da-421b-9e4c-553eac48d493" providerId="AD" clId="Web-{C12974C3-D312-BB1F-CDD2-6556B67FFE3A}"/>
    <pc:docChg chg="modSld">
      <pc:chgData name="ZENG XIANQING" userId="S::t0929877@u.nus.edu::5d5db550-b7da-421b-9e4c-553eac48d493" providerId="AD" clId="Web-{C12974C3-D312-BB1F-CDD2-6556B67FFE3A}" dt="2023-07-13T03:23:42.892" v="0" actId="1076"/>
      <pc:docMkLst>
        <pc:docMk/>
      </pc:docMkLst>
      <pc:sldChg chg="modSp">
        <pc:chgData name="ZENG XIANQING" userId="S::t0929877@u.nus.edu::5d5db550-b7da-421b-9e4c-553eac48d493" providerId="AD" clId="Web-{C12974C3-D312-BB1F-CDD2-6556B67FFE3A}" dt="2023-07-13T03:23:42.892" v="0" actId="1076"/>
        <pc:sldMkLst>
          <pc:docMk/>
          <pc:sldMk cId="0" sldId="263"/>
        </pc:sldMkLst>
        <pc:picChg chg="mod">
          <ac:chgData name="ZENG XIANQING" userId="S::t0929877@u.nus.edu::5d5db550-b7da-421b-9e4c-553eac48d493" providerId="AD" clId="Web-{C12974C3-D312-BB1F-CDD2-6556B67FFE3A}" dt="2023-07-13T03:23:42.892" v="0" actId="1076"/>
          <ac:picMkLst>
            <pc:docMk/>
            <pc:sldMk cId="0" sldId="263"/>
            <ac:picMk id="4" creationId="{00000000-0000-0000-0000-000000000000}"/>
          </ac:picMkLst>
        </pc:picChg>
      </pc:sldChg>
    </pc:docChg>
  </pc:docChgLst>
  <pc:docChgLst>
    <pc:chgData name="XUE TINGYUN" userId="S::t0930452@u.nus.edu::865ec1fd-a33b-4523-99a6-82d5a7220d36" providerId="AD" clId="Web-{247C4CBC-74C4-12C9-2C4C-D6024D59047F}"/>
    <pc:docChg chg="modSld">
      <pc:chgData name="XUE TINGYUN" userId="S::t0930452@u.nus.edu::865ec1fd-a33b-4523-99a6-82d5a7220d36" providerId="AD" clId="Web-{247C4CBC-74C4-12C9-2C4C-D6024D59047F}" dt="2023-07-13T01:04:14.727" v="1" actId="20577"/>
      <pc:docMkLst>
        <pc:docMk/>
      </pc:docMkLst>
      <pc:sldChg chg="modSp">
        <pc:chgData name="XUE TINGYUN" userId="S::t0930452@u.nus.edu::865ec1fd-a33b-4523-99a6-82d5a7220d36" providerId="AD" clId="Web-{247C4CBC-74C4-12C9-2C4C-D6024D59047F}" dt="2023-07-13T01:04:14.727" v="1" actId="20577"/>
        <pc:sldMkLst>
          <pc:docMk/>
          <pc:sldMk cId="0" sldId="265"/>
        </pc:sldMkLst>
        <pc:spChg chg="mod">
          <ac:chgData name="XUE TINGYUN" userId="S::t0930452@u.nus.edu::865ec1fd-a33b-4523-99a6-82d5a7220d36" providerId="AD" clId="Web-{247C4CBC-74C4-12C9-2C4C-D6024D59047F}" dt="2023-07-13T01:04:14.727" v="1" actId="20577"/>
          <ac:spMkLst>
            <pc:docMk/>
            <pc:sldMk cId="0" sldId="265"/>
            <ac:spMk id="18" creationId="{00000000-0000-0000-0000-000000000000}"/>
          </ac:spMkLst>
        </pc:spChg>
      </pc:sldChg>
    </pc:docChg>
  </pc:docChgLst>
  <pc:docChgLst>
    <pc:chgData name="XUE TINGYUN" userId="S::t0930452@u.nus.edu::865ec1fd-a33b-4523-99a6-82d5a7220d36" providerId="AD" clId="Web-{63926854-E34C-1F52-BF4D-6ACC4D64A306}"/>
    <pc:docChg chg="modSld">
      <pc:chgData name="XUE TINGYUN" userId="S::t0930452@u.nus.edu::865ec1fd-a33b-4523-99a6-82d5a7220d36" providerId="AD" clId="Web-{63926854-E34C-1F52-BF4D-6ACC4D64A306}" dt="2023-07-13T00:59:21.633" v="22" actId="20577"/>
      <pc:docMkLst>
        <pc:docMk/>
      </pc:docMkLst>
      <pc:sldChg chg="modSp">
        <pc:chgData name="XUE TINGYUN" userId="S::t0930452@u.nus.edu::865ec1fd-a33b-4523-99a6-82d5a7220d36" providerId="AD" clId="Web-{63926854-E34C-1F52-BF4D-6ACC4D64A306}" dt="2023-07-13T00:59:21.633" v="22" actId="20577"/>
        <pc:sldMkLst>
          <pc:docMk/>
          <pc:sldMk cId="0" sldId="265"/>
        </pc:sldMkLst>
        <pc:spChg chg="mod">
          <ac:chgData name="XUE TINGYUN" userId="S::t0930452@u.nus.edu::865ec1fd-a33b-4523-99a6-82d5a7220d36" providerId="AD" clId="Web-{63926854-E34C-1F52-BF4D-6ACC4D64A306}" dt="2023-07-13T00:58:35.351" v="19" actId="20577"/>
          <ac:spMkLst>
            <pc:docMk/>
            <pc:sldMk cId="0" sldId="265"/>
            <ac:spMk id="10" creationId="{00000000-0000-0000-0000-000000000000}"/>
          </ac:spMkLst>
        </pc:spChg>
        <pc:spChg chg="mod">
          <ac:chgData name="XUE TINGYUN" userId="S::t0930452@u.nus.edu::865ec1fd-a33b-4523-99a6-82d5a7220d36" providerId="AD" clId="Web-{63926854-E34C-1F52-BF4D-6ACC4D64A306}" dt="2023-07-13T00:59:21.633" v="22" actId="20577"/>
          <ac:spMkLst>
            <pc:docMk/>
            <pc:sldMk cId="0" sldId="265"/>
            <ac:spMk id="18" creationId="{00000000-0000-0000-0000-000000000000}"/>
          </ac:spMkLst>
        </pc:spChg>
      </pc:sldChg>
      <pc:sldChg chg="modSp">
        <pc:chgData name="XUE TINGYUN" userId="S::t0930452@u.nus.edu::865ec1fd-a33b-4523-99a6-82d5a7220d36" providerId="AD" clId="Web-{63926854-E34C-1F52-BF4D-6ACC4D64A306}" dt="2023-07-13T00:58:09.037" v="6" actId="20577"/>
        <pc:sldMkLst>
          <pc:docMk/>
          <pc:sldMk cId="0" sldId="266"/>
        </pc:sldMkLst>
        <pc:spChg chg="mod">
          <ac:chgData name="XUE TINGYUN" userId="S::t0930452@u.nus.edu::865ec1fd-a33b-4523-99a6-82d5a7220d36" providerId="AD" clId="Web-{63926854-E34C-1F52-BF4D-6ACC4D64A306}" dt="2023-07-13T00:58:09.037" v="6" actId="20577"/>
          <ac:spMkLst>
            <pc:docMk/>
            <pc:sldMk cId="0" sldId="266"/>
            <ac:spMk id="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7" Type="http://schemas.openxmlformats.org/officeDocument/2006/relationships/image" Target="../media/image15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tags" Target="../tags/tag8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10" Type="http://schemas.openxmlformats.org/officeDocument/2006/relationships/image" Target="../media/image17.png"/><Relationship Id="rId4" Type="http://schemas.openxmlformats.org/officeDocument/2006/relationships/tags" Target="../tags/tag87.xm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5" Type="http://schemas.openxmlformats.org/officeDocument/2006/relationships/image" Target="../media/image18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e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2.jpe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hwilson_Ups_and_downs_mirror_parallel_worlds_in_black_and_whit_c6b297f1-72bc-43af-8838-db15b81ddc5e"/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307340" y="-78105"/>
            <a:ext cx="6878320" cy="70142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97020" y="1598930"/>
            <a:ext cx="8041005" cy="1139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6600" b="1" baseline="30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「 </a:t>
            </a:r>
            <a:r>
              <a:rPr lang="en-US" altLang="zh-CN" sz="60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the P</a:t>
            </a:r>
            <a:r>
              <a:rPr lang="zh-CN" altLang="en-US" sz="60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arallel </a:t>
            </a:r>
            <a:r>
              <a:rPr lang="en-US" altLang="zh-CN" sz="60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F</a:t>
            </a:r>
            <a:r>
              <a:rPr lang="zh-CN" altLang="en-US" sz="60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orest</a:t>
            </a:r>
            <a:r>
              <a:rPr lang="en-US" altLang="zh-CN" sz="60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600" b="1" baseline="-25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」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668260" y="4029075"/>
            <a:ext cx="3978910" cy="2531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Group 1 : YOYO Team</a:t>
            </a:r>
          </a:p>
          <a:p>
            <a:pPr algn="ctr"/>
            <a:endParaRPr lang="en-US" altLang="zh-CN" sz="2000" b="1">
              <a:solidFill>
                <a:schemeClr val="bg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>
                <a:solidFill>
                  <a:schemeClr val="bg2"/>
                </a:solidFill>
                <a:latin typeface="Times New Roman" panose="02020603050405020304" charset="0"/>
                <a:cs typeface="Times New Roman" panose="02020603050405020304" charset="0"/>
              </a:rPr>
              <a:t>NI WEIHAO         </a:t>
            </a:r>
            <a:r>
              <a:rPr lang="en-US" altLang="zh-CN" b="1">
                <a:solidFill>
                  <a:schemeClr val="bg2"/>
                </a:solidFill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</a:rPr>
              <a:t>倪玮昊</a:t>
            </a:r>
          </a:p>
          <a:p>
            <a:pPr algn="ctr">
              <a:lnSpc>
                <a:spcPct val="150000"/>
              </a:lnSpc>
            </a:pPr>
            <a:r>
              <a:rPr lang="en-US" altLang="zh-CN" b="1">
                <a:solidFill>
                  <a:schemeClr val="bg2"/>
                </a:solidFill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</a:rPr>
              <a:t>LIU ZHUOER     </a:t>
            </a:r>
            <a:r>
              <a:rPr lang="zh-CN" altLang="en-US" b="1">
                <a:solidFill>
                  <a:schemeClr val="bg2"/>
                </a:solidFill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</a:rPr>
              <a:t>刘卓尔</a:t>
            </a:r>
          </a:p>
          <a:p>
            <a:pPr algn="ctr">
              <a:lnSpc>
                <a:spcPct val="150000"/>
              </a:lnSpc>
            </a:pPr>
            <a:r>
              <a:rPr lang="en-US" altLang="zh-CN" b="1">
                <a:solidFill>
                  <a:schemeClr val="bg2"/>
                </a:solidFill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</a:rPr>
              <a:t>XUE TINGYUN   </a:t>
            </a:r>
            <a:r>
              <a:rPr lang="zh-CN" altLang="en-US" b="1">
                <a:solidFill>
                  <a:schemeClr val="bg2"/>
                </a:solidFill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</a:rPr>
              <a:t>薛婷匀</a:t>
            </a:r>
          </a:p>
          <a:p>
            <a:pPr algn="ctr">
              <a:lnSpc>
                <a:spcPct val="150000"/>
              </a:lnSpc>
            </a:pPr>
            <a:r>
              <a:rPr lang="en-US" altLang="zh-CN" b="1">
                <a:solidFill>
                  <a:schemeClr val="bg2"/>
                </a:solidFill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</a:rPr>
              <a:t>WANG YUYANG </a:t>
            </a:r>
            <a:r>
              <a:rPr lang="zh-CN" altLang="en-US" b="1">
                <a:solidFill>
                  <a:schemeClr val="bg2"/>
                </a:solidFill>
                <a:latin typeface="华文中宋" panose="02010600040101010101" charset="-122"/>
                <a:ea typeface="华文中宋" panose="02010600040101010101" charset="-122"/>
                <a:cs typeface="Times New Roman" panose="02020603050405020304" charset="0"/>
              </a:rPr>
              <a:t>王宇洋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ree-g5cc374571_1280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-133985" y="-283210"/>
            <a:ext cx="12459970" cy="714121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03885" y="478790"/>
            <a:ext cx="9029700" cy="902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C. Game Details</a:t>
            </a:r>
            <a:r>
              <a:rPr lang="en-US" altLang="zh-CN" sz="48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- blocks</a:t>
            </a:r>
          </a:p>
        </p:txBody>
      </p:sp>
      <p:pic>
        <p:nvPicPr>
          <p:cNvPr id="3" name="图片 2" descr="final bush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285" y="1747520"/>
            <a:ext cx="3197860" cy="3197860"/>
          </a:xfrm>
          <a:prstGeom prst="rect">
            <a:avLst/>
          </a:prstGeom>
          <a:noFill/>
        </p:spPr>
      </p:pic>
      <p:pic>
        <p:nvPicPr>
          <p:cNvPr id="5" name="图片 4" descr="final bush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136775" y="1747520"/>
            <a:ext cx="3197860" cy="3197860"/>
          </a:xfrm>
          <a:prstGeom prst="rect">
            <a:avLst/>
          </a:prstGeom>
          <a:noFill/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5194935" y="2888615"/>
            <a:ext cx="6646545" cy="12280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bg1"/>
                </a:solidFill>
                <a:latin typeface="Times New Roman"/>
                <a:ea typeface="华文中宋"/>
                <a:cs typeface="Times New Roman"/>
              </a:rPr>
              <a:t>As an element of level design, the player needs to jump onto obstacle blocks.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ree-g5cc374571_1280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-133985" y="-283210"/>
            <a:ext cx="12459970" cy="714121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03885" y="478790"/>
            <a:ext cx="9029700" cy="902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C. Game Details</a:t>
            </a:r>
            <a:r>
              <a:rPr lang="en-US" altLang="zh-CN" sz="48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- Scene rendering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03885" y="4956175"/>
            <a:ext cx="4859655" cy="15303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ctr"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Original World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bg1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Relatively bright rendering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bg1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Natural forest sound effects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23240" y="1498600"/>
            <a:ext cx="5021580" cy="33407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rcRect t="-43" r="14678"/>
          <a:stretch>
            <a:fillRect/>
          </a:stretch>
        </p:blipFill>
        <p:spPr>
          <a:xfrm>
            <a:off x="6534785" y="1499235"/>
            <a:ext cx="5262880" cy="339852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6205220" y="4956175"/>
            <a:ext cx="5592445" cy="15303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ctr"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Parallel World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bg1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Relatively shadowy rendering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bg1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Scary sound effects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ree-g5cc374571_1280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-133985" y="-283210"/>
            <a:ext cx="12459970" cy="714121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03885" y="478790"/>
            <a:ext cx="9029700" cy="902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C. Game Details</a:t>
            </a:r>
            <a:r>
              <a:rPr lang="en-US" altLang="zh-CN" sz="48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- UI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417955" y="1765300"/>
            <a:ext cx="9356090" cy="3773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it will show:</a:t>
            </a: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2800">
              <a:solidFill>
                <a:schemeClr val="bg1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Player Blood Bar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Player Bullet Volume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Story guide for the beginning and end of the game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ree-g5cc374571_1280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33985" y="-283210"/>
            <a:ext cx="12459970" cy="714121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03885" y="478790"/>
            <a:ext cx="11054080" cy="9309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D. </a:t>
            </a:r>
            <a:r>
              <a:rPr lang="en-US" altLang="zh-CN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Game Feasibility and Challenges</a:t>
            </a:r>
            <a:endParaRPr lang="en-US" altLang="zh-CN" sz="4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800" b="1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8345" y="1908810"/>
            <a:ext cx="10735310" cy="4259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</a:rPr>
              <a:t>we already checked these:</a:t>
            </a: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Wingdings 2" panose="05020102010507070707" charset="0"/>
              </a:rPr>
              <a:t>The overall framework of the final game and the game contains all the details</a:t>
            </a: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Wingdings 2" panose="05020102010507070707" charset="0"/>
              </a:rPr>
              <a:t>Collection of all game materials and sound effects</a:t>
            </a: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Wingdings 2" panose="05020102010507070707" charset="0"/>
              </a:rPr>
              <a:t>Guidance material for the prototype of a 2D horizontal board jumping game</a:t>
            </a: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2400">
              <a:solidFill>
                <a:schemeClr val="bg1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Wingdings 2" panose="05020102010507070707" charset="0"/>
            </a:endParaRPr>
          </a:p>
          <a:p>
            <a:pPr indent="45720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Wingdings 2" panose="05020102010507070707" charset="0"/>
              </a:rPr>
              <a:t>we think the biggest challenge is:</a:t>
            </a:r>
          </a:p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Wingdings 2" panose="05020102010507070707" charset="0"/>
              </a:rPr>
              <a:t>❏</a:t>
            </a:r>
            <a:r>
              <a:rPr lang="en-US" altLang="zh-CN" sz="2400">
                <a:solidFill>
                  <a:schemeClr val="bg1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Wingdings 2" panose="05020102010507070707" charset="0"/>
              </a:rPr>
              <a:t>Realize the interaction between the two worlds</a:t>
            </a: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2400">
              <a:solidFill>
                <a:schemeClr val="bg1"/>
              </a:solidFill>
              <a:latin typeface="Times New Roman" panose="02020603050405020304" charset="0"/>
              <a:ea typeface="华文中宋" panose="02010600040101010101" charset="-122"/>
              <a:cs typeface="Times New Roman" panose="02020603050405020304" charset="0"/>
              <a:sym typeface="Wingdings 2" panose="05020102010507070707" charset="0"/>
            </a:endParaRPr>
          </a:p>
        </p:txBody>
      </p:sp>
      <p:pic>
        <p:nvPicPr>
          <p:cNvPr id="2" name="图片 1" descr="微信截图_202307122146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820" y="-101600"/>
            <a:ext cx="3599180" cy="695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s_db52e6f3258fc38048210d4009cb07809fbf510c.1920x10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7905" y="2785110"/>
            <a:ext cx="10156825" cy="2606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3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Let's look forward to </a:t>
            </a:r>
            <a:r>
              <a:rPr lang="en-US" altLang="zh-CN" sz="3200" b="1" baseline="30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「</a:t>
            </a:r>
            <a:r>
              <a:rPr lang="en-US" altLang="zh-CN" sz="3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the Parallel Forest</a:t>
            </a:r>
            <a:r>
              <a:rPr lang="en-US" altLang="zh-CN" sz="3200" b="1" baseline="-25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」</a:t>
            </a:r>
            <a:endParaRPr lang="en-US" altLang="zh-CN" sz="3200" b="1" baseline="-2500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zh-CN" altLang="en-US" sz="3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together!</a:t>
            </a:r>
          </a:p>
          <a:p>
            <a:pPr algn="ctr"/>
            <a:endParaRPr lang="zh-CN" altLang="en-US" sz="3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36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Thanks for listening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ree-g5cc374571_1280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33985" y="-196850"/>
            <a:ext cx="12459970" cy="71412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5330" y="941070"/>
            <a:ext cx="3324225" cy="913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| Contents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27860" y="2182495"/>
            <a:ext cx="8570595" cy="35731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altLang="zh-CN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b="1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Game Idea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altLang="zh-CN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b="1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Game Mechanic</a:t>
            </a:r>
            <a:endParaRPr lang="en-US" altLang="zh-CN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altLang="zh-CN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b="1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Game Details</a:t>
            </a:r>
            <a:endParaRPr lang="en-US" altLang="zh-CN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altLang="zh-CN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b="1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Game Feasibility and Challenges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ree-g5cc374571_1280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33985" y="-196850"/>
            <a:ext cx="12459970" cy="714121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03885" y="817245"/>
            <a:ext cx="7264400" cy="10052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A. Game Idea</a:t>
            </a:r>
            <a:r>
              <a:rPr lang="en-US" altLang="zh-CN" sz="48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- background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79095" y="2273300"/>
            <a:ext cx="11541760" cy="3212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zh-CN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 man wakes up from the depths of the jungle to find himself in a predicament, but he can switch between two parallel worlds to help him complete his adventurous escape in the original world through the perspective of the </a:t>
            </a:r>
            <a:r>
              <a:rPr lang="en-US" altLang="zh-CN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other</a:t>
            </a:r>
            <a:r>
              <a:rPr lang="zh-CN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world. However, after completing several organ adventures with the help of this special feature, he finds himself permanently trapped in the </a:t>
            </a:r>
            <a:r>
              <a:rPr lang="en-US" altLang="zh-CN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parallel</a:t>
            </a:r>
            <a:r>
              <a:rPr lang="zh-CN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world when he switches to it for the last time......</a:t>
            </a:r>
            <a:r>
              <a:rPr lang="en-US" altLang="zh-CN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...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ree-g5cc374571_1280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33985" y="-196850"/>
            <a:ext cx="12459970" cy="714121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502285" y="598170"/>
            <a:ext cx="7264400" cy="10052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A. Game Idea</a:t>
            </a:r>
            <a:r>
              <a:rPr lang="en-US" altLang="zh-CN" sz="48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- form..</a:t>
            </a:r>
          </a:p>
        </p:txBody>
      </p:sp>
      <p:pic>
        <p:nvPicPr>
          <p:cNvPr id="2" name="图片 1" descr="p5546349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" y="1691640"/>
            <a:ext cx="3587750" cy="4885690"/>
          </a:xfrm>
          <a:prstGeom prst="rect">
            <a:avLst/>
          </a:prstGeom>
        </p:spPr>
      </p:pic>
      <p:pic>
        <p:nvPicPr>
          <p:cNvPr id="7" name="图片 6" descr="1-1650260664"/>
          <p:cNvPicPr>
            <a:picLocks noChangeAspect="1"/>
          </p:cNvPicPr>
          <p:nvPr/>
        </p:nvPicPr>
        <p:blipFill>
          <a:blip r:embed="rId6"/>
          <a:srcRect l="5910" r="3817"/>
          <a:stretch>
            <a:fillRect/>
          </a:stretch>
        </p:blipFill>
        <p:spPr>
          <a:xfrm>
            <a:off x="3829685" y="1751330"/>
            <a:ext cx="4054475" cy="4766310"/>
          </a:xfrm>
          <a:prstGeom prst="rect">
            <a:avLst/>
          </a:prstGeom>
        </p:spPr>
      </p:pic>
      <p:pic>
        <p:nvPicPr>
          <p:cNvPr id="8" name="图片 7" descr="ss_0024a4a9301ca0fa2f7973ea679ac97a97473993.1920x1080"/>
          <p:cNvPicPr>
            <a:picLocks noChangeAspect="1"/>
          </p:cNvPicPr>
          <p:nvPr/>
        </p:nvPicPr>
        <p:blipFill>
          <a:blip r:embed="rId7"/>
          <a:srcRect l="14548" t="-1404" r="763" b="1404"/>
          <a:stretch>
            <a:fillRect/>
          </a:stretch>
        </p:blipFill>
        <p:spPr>
          <a:xfrm>
            <a:off x="7995920" y="2001520"/>
            <a:ext cx="6413500" cy="41598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ree-g5cc374571_1280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33985" y="-196850"/>
            <a:ext cx="12459970" cy="714121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03885" y="817245"/>
            <a:ext cx="7264400" cy="10052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A. Game Idea</a:t>
            </a:r>
            <a:r>
              <a:rPr lang="en-US" altLang="zh-CN" sz="48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- introduction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59890" y="2470150"/>
            <a:ext cx="8872220" cy="276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Game name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: &lt;the Parallel Forest&gt;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Typology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: 2D Horizontal Jumping Game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Platforms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: PC 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ree-g5cc374571_1280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33985" y="-246924"/>
            <a:ext cx="12459970" cy="714121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03885" y="817245"/>
            <a:ext cx="9029700" cy="902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B. Game Mechanic</a:t>
            </a:r>
            <a:r>
              <a:rPr lang="en-US" altLang="zh-CN" sz="48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- logic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7255" y="2024380"/>
            <a:ext cx="9865360" cy="6877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Based on the </a:t>
            </a:r>
            <a:r>
              <a:rPr lang="zh-CN" altLang="en-US" sz="2800" b="1" u="sng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story line mechanism</a:t>
            </a:r>
          </a:p>
          <a:p>
            <a:endParaRPr lang="zh-CN" altLang="en-US" sz="2800" b="1" u="sng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457200"/>
            <a:endParaRPr lang="en-US" altLang="zh-CN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36980" y="2927350"/>
            <a:ext cx="971867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G</a:t>
            </a:r>
            <a:r>
              <a:rPr lang="zh-CN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ame is designed with three levels</a:t>
            </a: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Players need to fight with the enem</a:t>
            </a:r>
            <a:r>
              <a:rPr lang="en-US" altLang="zh-CN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ies</a:t>
            </a:r>
            <a:r>
              <a:rPr lang="zh-CN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in each level</a:t>
            </a:r>
            <a:r>
              <a:rPr lang="en-US" altLang="zh-CN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lang="zh-CN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If the player beat</a:t>
            </a:r>
            <a:r>
              <a:rPr lang="zh-CN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the big boss and still survive</a:t>
            </a:r>
            <a:r>
              <a:rPr lang="en-US" altLang="zh-CN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s, they can</a:t>
            </a:r>
            <a:r>
              <a:rPr lang="zh-CN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enter the next level</a:t>
            </a:r>
            <a:r>
              <a:rPr lang="en-US" altLang="zh-CN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lang="zh-CN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zh-CN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f the player died, </a:t>
            </a:r>
            <a:r>
              <a:rPr lang="en-US" altLang="zh-CN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they</a:t>
            </a:r>
            <a:r>
              <a:rPr lang="zh-CN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need to restart the level</a:t>
            </a:r>
            <a:r>
              <a:rPr lang="en-US" altLang="zh-CN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zh-CN" altLang="en-US" sz="2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24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Players who have completed all the levels will complete the story line and understand the ending of the story.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ree-g5cc374571_1280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33985" y="-283210"/>
            <a:ext cx="12459970" cy="714121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03885" y="817245"/>
            <a:ext cx="9029700" cy="902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B. Game Mechanic</a:t>
            </a:r>
            <a:r>
              <a:rPr lang="en-US" altLang="zh-CN" sz="48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- genre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798320" y="2393315"/>
            <a:ext cx="331787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3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zh-CN" altLang="en-US" sz="3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dventure</a:t>
            </a:r>
          </a:p>
          <a:p>
            <a:pPr marL="285750" indent="-285750">
              <a:buFont typeface="Wingdings" panose="05000000000000000000" charset="0"/>
              <a:buChar char="ü"/>
            </a:pPr>
            <a:endParaRPr lang="zh-CN" altLang="en-US" sz="3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3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zh-CN" altLang="en-US" sz="3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hriller</a:t>
            </a:r>
          </a:p>
          <a:p>
            <a:pPr marL="285750" indent="-285750">
              <a:buFont typeface="Wingdings" panose="05000000000000000000" charset="0"/>
              <a:buChar char="ü"/>
            </a:pPr>
            <a:endParaRPr lang="zh-CN" altLang="en-US" sz="3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3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zh-CN" altLang="en-US" sz="3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uspense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ree-g5cc374571_1280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33985" y="-283210"/>
            <a:ext cx="12459970" cy="714121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03885" y="478790"/>
            <a:ext cx="9029700" cy="902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C. Game Details</a:t>
            </a:r>
            <a:r>
              <a:rPr lang="en-US" altLang="zh-CN" sz="48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- player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24485" y="1381760"/>
            <a:ext cx="7194550" cy="50266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514350" indent="-514350" algn="just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otion 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ontrol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:</a:t>
            </a:r>
          </a:p>
          <a:p>
            <a:pPr indent="45720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Key W/S to </a:t>
            </a: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control vertical jump and crouch</a:t>
            </a:r>
            <a:endParaRPr lang="en-US" altLang="zh-CN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45720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Key A/D to </a:t>
            </a: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control horizontal movement</a:t>
            </a:r>
            <a:endParaRPr lang="en-US" altLang="zh-CN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14350" indent="-514350" algn="just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2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Behavioral Control:</a:t>
            </a:r>
          </a:p>
          <a:p>
            <a:pPr indent="457200" algn="just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The hero has a sword that can be used for close-range attacks and a bow for long-range attacks (long-rangeattacks must have ammo)</a:t>
            </a:r>
            <a:r>
              <a:rPr lang="zh-CN" altLang="en-US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Key J for </a:t>
            </a: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close-range attacks and key K for long-range attacks.</a:t>
            </a:r>
          </a:p>
          <a:p>
            <a:pPr indent="457200" algn="just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The player switches to an otherworldly viewpoint with </a:t>
            </a: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key</a:t>
            </a: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L , in the other world the player moves slower and cannot attack.</a:t>
            </a:r>
          </a:p>
        </p:txBody>
      </p:sp>
      <p:pic>
        <p:nvPicPr>
          <p:cNvPr id="3" name="图片 2" descr="微信图片_20230712180246"/>
          <p:cNvPicPr>
            <a:picLocks noChangeAspect="1"/>
          </p:cNvPicPr>
          <p:nvPr/>
        </p:nvPicPr>
        <p:blipFill>
          <a:blip r:embed="rId5"/>
          <a:srcRect l="23217" r="9567"/>
          <a:stretch>
            <a:fillRect/>
          </a:stretch>
        </p:blipFill>
        <p:spPr>
          <a:xfrm>
            <a:off x="7219950" y="2493645"/>
            <a:ext cx="2560955" cy="3048000"/>
          </a:xfrm>
          <a:prstGeom prst="rect">
            <a:avLst/>
          </a:prstGeom>
        </p:spPr>
      </p:pic>
      <p:pic>
        <p:nvPicPr>
          <p:cNvPr id="6" name="图片 5" descr="微信图片_20230712180250"/>
          <p:cNvPicPr>
            <a:picLocks noChangeAspect="1"/>
          </p:cNvPicPr>
          <p:nvPr/>
        </p:nvPicPr>
        <p:blipFill>
          <a:blip r:embed="rId6"/>
          <a:srcRect l="26917" r="11300"/>
          <a:stretch>
            <a:fillRect/>
          </a:stretch>
        </p:blipFill>
        <p:spPr>
          <a:xfrm>
            <a:off x="9719945" y="2493645"/>
            <a:ext cx="2353945" cy="304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ree-g5cc374571_1280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33985" y="-283210"/>
            <a:ext cx="12459970" cy="714121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03885" y="478790"/>
            <a:ext cx="9029700" cy="902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C. Game Details</a:t>
            </a:r>
            <a:r>
              <a:rPr lang="en-US" altLang="zh-CN" sz="48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b="1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- enemy</a:t>
            </a:r>
          </a:p>
        </p:txBody>
      </p:sp>
      <p:pic>
        <p:nvPicPr>
          <p:cNvPr id="9" name="图片 8" descr="微信图片_20230712183146"/>
          <p:cNvPicPr>
            <a:picLocks noChangeAspect="1"/>
          </p:cNvPicPr>
          <p:nvPr/>
        </p:nvPicPr>
        <p:blipFill>
          <a:blip r:embed="rId5"/>
          <a:srcRect l="20663" t="13445" r="17528" b="1561"/>
          <a:stretch>
            <a:fillRect/>
          </a:stretch>
        </p:blipFill>
        <p:spPr>
          <a:xfrm>
            <a:off x="557530" y="1813560"/>
            <a:ext cx="2178685" cy="24206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5" y="3777615"/>
            <a:ext cx="3293110" cy="30105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Enemy 1</a:t>
            </a:r>
          </a:p>
          <a:p>
            <a:pPr algn="just"/>
            <a:endParaRPr lang="en-US" altLang="zh-CN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  <a:latin typeface="Times New Roman"/>
                <a:cs typeface="Times New Roman"/>
              </a:rPr>
              <a:t>Exists in both the original world and the parallel world.</a:t>
            </a:r>
          </a:p>
          <a:p>
            <a:pPr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zh-CN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  <a:latin typeface="Times New Roman"/>
                <a:cs typeface="Times New Roman"/>
              </a:rPr>
              <a:t>Initial generation moves horizontally in a random direction, and when the player enters the detection range ,it will accelerate towards the player.</a:t>
            </a:r>
          </a:p>
          <a:p>
            <a:pPr algn="just"/>
            <a:endParaRPr lang="en-US" altLang="zh-CN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" name="图片 10" descr="0_Reaper_Man_Idle_0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6510" y="1644650"/>
            <a:ext cx="2520315" cy="2520315"/>
          </a:xfrm>
          <a:prstGeom prst="rect">
            <a:avLst/>
          </a:prstGeom>
        </p:spPr>
      </p:pic>
      <p:pic>
        <p:nvPicPr>
          <p:cNvPr id="12" name="图片 11" descr="0_Reaper_Man_Idle_0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030" y="1644650"/>
            <a:ext cx="2510155" cy="2510155"/>
          </a:xfrm>
          <a:prstGeom prst="rect">
            <a:avLst/>
          </a:prstGeom>
        </p:spPr>
      </p:pic>
      <p:pic>
        <p:nvPicPr>
          <p:cNvPr id="13" name="图片 12" descr="0_Reaper_Man_Idle_0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9375" y="1556385"/>
            <a:ext cx="2608580" cy="26085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467100" y="3777615"/>
            <a:ext cx="3956050" cy="2286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Enemy 2</a:t>
            </a:r>
          </a:p>
          <a:p>
            <a:pPr algn="ctr"/>
            <a:endParaRPr lang="en-US" altLang="zh-CN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altLang="zh-CN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They can only be seen in the parallel world.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Enemies will be more aware of players in parallel worlds.</a:t>
            </a:r>
          </a:p>
        </p:txBody>
      </p:sp>
      <p:pic>
        <p:nvPicPr>
          <p:cNvPr id="15" name="图片 14" descr="0_Ghoul_Idle_0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3185" y="1040130"/>
            <a:ext cx="3347085" cy="3347085"/>
          </a:xfrm>
          <a:prstGeom prst="rect">
            <a:avLst/>
          </a:prstGeom>
        </p:spPr>
      </p:pic>
      <p:pic>
        <p:nvPicPr>
          <p:cNvPr id="16" name="图片 15" descr="0_Lich_Idle_0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9420" y="1106170"/>
            <a:ext cx="3303905" cy="3303905"/>
          </a:xfrm>
          <a:prstGeom prst="rect">
            <a:avLst/>
          </a:prstGeom>
        </p:spPr>
      </p:pic>
      <p:pic>
        <p:nvPicPr>
          <p:cNvPr id="17" name="图片 16" descr="0_Mummy_Idle_00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3585" y="1106170"/>
            <a:ext cx="3258185" cy="325818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850505" y="3904615"/>
            <a:ext cx="4264660" cy="22860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Times New Roman"/>
                <a:cs typeface="Times New Roman"/>
              </a:rPr>
              <a:t>Big Boss</a:t>
            </a:r>
            <a:endParaRPr lang="en-US" altLang="zh-CN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n-US" altLang="zh-CN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  <a:latin typeface="Times New Roman"/>
                <a:cs typeface="Times New Roman"/>
              </a:rPr>
              <a:t>They will appear at the end of each level</a:t>
            </a:r>
          </a:p>
          <a:p>
            <a:pPr indent="0" algn="just">
              <a:buFont typeface="Arial" panose="020B0604020202020204" pitchFamily="34" charset="0"/>
              <a:buNone/>
            </a:pPr>
            <a:endParaRPr lang="en-US" altLang="zh-CN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  <a:latin typeface="Times New Roman"/>
                <a:cs typeface="Times New Roman"/>
              </a:rPr>
              <a:t>with both of the first two movement characteristics and </a:t>
            </a: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when the player have a collision with them, the player will loss more blood than usual.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4" grpId="0"/>
      <p:bldP spid="14" grpId="1"/>
      <p:bldP spid="18" grpId="0"/>
      <p:bldP spid="18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I4OTBmYWNjNDM3NmQ2YzUyNWVlMGIzY2ZhMmRmMDYifQ=="/>
  <p:tag name="KSO_WPP_MARK_KEY" val="729fff72-4580-4fe0-adf3-d9417666252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revision>1</cp:revision>
  <dcterms:created xsi:type="dcterms:W3CDTF">2019-06-19T02:08:00Z</dcterms:created>
  <dcterms:modified xsi:type="dcterms:W3CDTF">2023-07-13T03:23:44Z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B910C87C5EE54B19A0E8B1D492AEA968_12</vt:lpwstr>
  </property>
</Properties>
</file>